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3" r:id="rId6"/>
    <p:sldId id="284" r:id="rId7"/>
    <p:sldId id="290" r:id="rId8"/>
    <p:sldId id="286" r:id="rId9"/>
    <p:sldId id="287" r:id="rId10"/>
    <p:sldId id="288" r:id="rId11"/>
    <p:sldId id="289" r:id="rId12"/>
    <p:sldId id="291" r:id="rId13"/>
    <p:sldId id="268" r:id="rId14"/>
    <p:sldId id="269" r:id="rId15"/>
    <p:sldId id="270" r:id="rId16"/>
    <p:sldId id="271" r:id="rId17"/>
    <p:sldId id="272" r:id="rId18"/>
    <p:sldId id="273" r:id="rId19"/>
    <p:sldId id="292" r:id="rId20"/>
    <p:sldId id="275" r:id="rId21"/>
    <p:sldId id="276" r:id="rId22"/>
    <p:sldId id="277" r:id="rId23"/>
    <p:sldId id="278" r:id="rId24"/>
    <p:sldId id="279" r:id="rId25"/>
    <p:sldId id="282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EA0"/>
    <a:srgbClr val="002AAA"/>
    <a:srgbClr val="0057BD"/>
    <a:srgbClr val="100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0"/>
    <p:restoredTop sz="94631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Image: https://</a:t>
            </a:r>
            <a:r>
              <a:rPr lang="en-US" dirty="0" err="1" smtClean="0"/>
              <a:t>ei.marketwatch.com</a:t>
            </a:r>
            <a:r>
              <a:rPr lang="en-US" dirty="0" smtClean="0"/>
              <a:t>/Multimedia/2019/07/29/Photos/ZQ/MW-HO290_denver_20190729060908_ZQ.jpg?uuid=e727627c-b1e8-11e9-8764-9c8e992d421e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smtClean="0"/>
              <a:t>Three different kinds of date issues are defined and categorized with IF-ELSEIF-ELSE statement.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26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smtClean="0"/>
              <a:t>After sorted by </a:t>
            </a:r>
            <a:r>
              <a:rPr lang="en" dirty="0" err="1" smtClean="0"/>
              <a:t>incident_date</a:t>
            </a:r>
            <a:r>
              <a:rPr lang="en" dirty="0" smtClean="0"/>
              <a:t>, we get our final clean version.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35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9a605f64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9a605f64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5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9a605f64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9a605f64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9a605f645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9a605f645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a605f64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9a605f64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9a605f64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9a605f64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9a605f64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9a605f64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9a605f64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9a605f64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9a605f64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9a605f64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97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9a605f64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9a605f64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Image: https://</a:t>
            </a:r>
            <a:r>
              <a:rPr lang="en-US" dirty="0" err="1" smtClean="0"/>
              <a:t>s.abcnews.com</a:t>
            </a:r>
            <a:r>
              <a:rPr lang="en-US" dirty="0" smtClean="0"/>
              <a:t>/images/US/tsa-gty-02-jpo-180710_hpMain_16x9_992.jpg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bc5e3cc0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bc5e3cc0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a605f64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9a605f64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https://www.google.com/url?sa=i&amp;url=https%3A%2F%2Fwww.accede-web.com%2Fen%2Fguidelines%2Fdesign%2Fforms%2Fmandatory-fields%2F&amp;psig=AOvVaw2S0jvg693-w2d_c-LpF9H9&amp;ust=1591996493145000&amp;source=images&amp;cd=vfe&amp;ved=0CAMQjB1qFwoTCKif5p_X-ukCFQAAAAAdAAAAABA0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9a605f64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9a605f64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url?sa=i&amp;url=https%3A%2F%2Fwww.lorecreative.co.uk%2Farticle%2F6-months-and-counting-until-your-autumn-open-days%2F&amp;psig=AOvVaw0Vu31CMXKHvkNT18Lf-XJ1&amp;ust=1592021707773000&amp;source=images&amp;cd=vfe&amp;ved=0CAMQjB1qFwoTCPC3i5i1--kCFQAAAAAdAAAAABAJ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https://www.tsa.gov/travel/passenger-support/claims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a605f645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a605f645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300fad5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300fad5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9baf43032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9baf43032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Icons made by &lt;a href="https://www.flaticon.com/free-icon/pipeline_2898713?term=pipeline&amp;page=1&amp;position=10" title="itim2101"&gt;itim2101&lt;/a&gt; from &lt;a href="https://www.flaticon.com/" title="Flaticon"&gt; www.flaticon.com&lt;/a&gt;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Icons made by &lt;a href="https://www.flaticon.com/authors/wichaiwi" title="Wichai.wi"&gt;Wichai.wi&lt;/a&gt; from &lt;a href="https://www.flaticon.com/" title="Flaticon"&gt; www.flaticon.com&lt;/a&gt;</a:t>
            </a:r>
            <a:endParaRPr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300fad58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300fad58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9a605f64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9a605f64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Image: https://ca-</a:t>
            </a:r>
            <a:r>
              <a:rPr lang="en-US" dirty="0" err="1" smtClean="0"/>
              <a:t>times.brightspotcdn.com</a:t>
            </a:r>
            <a:r>
              <a:rPr lang="en-US" dirty="0" smtClean="0"/>
              <a:t>/dims4/default/380242f/2147483647/strip/true/crop/2048x1292+0+0/resize/840x530!/quality/90/?</a:t>
            </a:r>
            <a:r>
              <a:rPr lang="en-US" dirty="0" err="1" smtClean="0"/>
              <a:t>url</a:t>
            </a:r>
            <a:r>
              <a:rPr lang="en-US" dirty="0" smtClean="0"/>
              <a:t>=https%3A%2F%2Fcalifornia-times-brightspot.s3.amazonaws.com%2Fcd%2Fd6%2F86abdcdd52ea2b780870efd0212a%2Fla-xpm-photo-2013-nov-07-la-oe-jenkins-arming-tsa-20131107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/>
              <a:t>Image: https://</a:t>
            </a:r>
            <a:r>
              <a:rPr lang="en-CA" dirty="0" err="1" smtClean="0"/>
              <a:t>content.fortune.com</a:t>
            </a:r>
            <a:r>
              <a:rPr lang="en-CA" dirty="0" smtClean="0"/>
              <a:t>/</a:t>
            </a:r>
            <a:r>
              <a:rPr lang="en-CA" dirty="0" err="1" smtClean="0"/>
              <a:t>wp</a:t>
            </a:r>
            <a:r>
              <a:rPr lang="en-CA" dirty="0" smtClean="0"/>
              <a:t>-content/uploads/2015/06/gettyimages-464375210.jpg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78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>
                <a:solidFill>
                  <a:schemeClr val="dk1"/>
                </a:solidFill>
              </a:rPr>
              <a:t>Conclusion: From the content tables, we can see that there are 14 variables(columns) and 220855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>
                <a:solidFill>
                  <a:schemeClr val="dk1"/>
                </a:solidFill>
              </a:rPr>
              <a:t>observations(rows) in this data set, among these variables, three are numeric, and </a:t>
            </a:r>
            <a:r>
              <a:rPr lang="en" sz="1100" dirty="0" err="1" smtClean="0">
                <a:solidFill>
                  <a:schemeClr val="dk1"/>
                </a:solidFill>
              </a:rPr>
              <a:t>Incident_Date</a:t>
            </a:r>
            <a:r>
              <a:rPr lang="en" sz="1100" dirty="0" smtClean="0">
                <a:solidFill>
                  <a:schemeClr val="dk1"/>
                </a:solidFill>
              </a:rPr>
              <a:t> 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err="1" smtClean="0">
                <a:solidFill>
                  <a:schemeClr val="dk1"/>
                </a:solidFill>
              </a:rPr>
              <a:t>Date_Recieved</a:t>
            </a:r>
            <a:r>
              <a:rPr lang="en" sz="1100" dirty="0" smtClean="0">
                <a:solidFill>
                  <a:schemeClr val="dk1"/>
                </a:solidFill>
              </a:rPr>
              <a:t> should be SAS date, while the other 11 variables are characteristic.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70287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solidFill>
                  <a:srgbClr val="112278"/>
                </a:solidFill>
              </a:rPr>
              <a:t>Even though we only print out the first 5 rows of the whole data set, it is obvious that the data set is not ideal: missing data can be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solidFill>
                  <a:srgbClr val="112278"/>
                </a:solidFill>
              </a:rPr>
              <a:t>seem in almost every column, </a:t>
            </a:r>
            <a:r>
              <a:rPr lang="en-US" sz="1100" dirty="0" err="1" smtClean="0">
                <a:solidFill>
                  <a:srgbClr val="112278"/>
                </a:solidFill>
              </a:rPr>
              <a:t>Date_Received</a:t>
            </a:r>
            <a:r>
              <a:rPr lang="en-US" sz="1100" dirty="0" smtClean="0">
                <a:solidFill>
                  <a:srgbClr val="112278"/>
                </a:solidFill>
              </a:rPr>
              <a:t> and </a:t>
            </a:r>
            <a:r>
              <a:rPr lang="en-US" sz="1100" dirty="0" err="1" smtClean="0">
                <a:solidFill>
                  <a:srgbClr val="112278"/>
                </a:solidFill>
              </a:rPr>
              <a:t>Incident_Date</a:t>
            </a:r>
            <a:r>
              <a:rPr lang="en-US" sz="1100" dirty="0" smtClean="0">
                <a:solidFill>
                  <a:srgbClr val="112278"/>
                </a:solidFill>
              </a:rPr>
              <a:t> are presented as numbers rather than date formatted.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1205926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 smtClean="0"/>
              <a:t>We used keywords drop, format, length, label to alter the column attributes and change the structure of our new data set, </a:t>
            </a:r>
            <a:r>
              <a:rPr lang="en" dirty="0" err="1" smtClean="0"/>
              <a:t>tsa_claims_clean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264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c5e3cc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c5e3cc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IF-THEN statement is used to cut the redundant categories in Columns disposition and </a:t>
            </a:r>
            <a:r>
              <a:rPr lang="en" dirty="0" err="1" smtClean="0"/>
              <a:t>claim_type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And also used to change missing values into “unknown” for </a:t>
            </a:r>
            <a:r>
              <a:rPr lang="en" dirty="0" err="1" smtClean="0"/>
              <a:t>claim_type,claim_site,disposition</a:t>
            </a:r>
            <a:r>
              <a:rPr lang="en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also do some extra work to fill missing values in </a:t>
            </a:r>
            <a:r>
              <a:rPr lang="en" dirty="0" err="1" smtClean="0"/>
              <a:t>airport_code,</a:t>
            </a:r>
            <a:r>
              <a:rPr lang="en" dirty="0" err="1" smtClean="0">
                <a:solidFill>
                  <a:schemeClr val="dk1"/>
                </a:solidFill>
              </a:rPr>
              <a:t>airport_name,state,state_name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45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70C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EA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partment of Homeland Security raises concerns of racial ...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15559" y="1390383"/>
            <a:ext cx="6312879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 smtClean="0">
                <a:solidFill>
                  <a:schemeClr val="bg1"/>
                </a:solidFill>
              </a:rPr>
              <a:t>TSA CLAIMS DATA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38677" y="3466575"/>
            <a:ext cx="1575714" cy="1453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 dirty="0" smtClean="0">
                <a:solidFill>
                  <a:schemeClr val="bg1"/>
                </a:solidFill>
              </a:rPr>
              <a:t>Group 4</a:t>
            </a:r>
            <a:r>
              <a:rPr lang="en-CA" sz="1400" dirty="0" smtClean="0">
                <a:solidFill>
                  <a:schemeClr val="bg1"/>
                </a:solidFill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 smtClean="0">
                <a:solidFill>
                  <a:schemeClr val="bg1"/>
                </a:solidFill>
              </a:rPr>
              <a:t>Boyang</a:t>
            </a:r>
            <a:r>
              <a:rPr lang="en" sz="1200" dirty="0" smtClean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Li</a:t>
            </a:r>
            <a:endParaRPr sz="1200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</a:rPr>
              <a:t>Patricia Afable</a:t>
            </a:r>
            <a:endParaRPr sz="1200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</a:rPr>
              <a:t>Pei Xin</a:t>
            </a:r>
            <a:endParaRPr sz="1200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bg1"/>
                </a:solidFill>
              </a:rPr>
              <a:t>Vishu</a:t>
            </a:r>
            <a:r>
              <a:rPr lang="en" sz="1200" dirty="0">
                <a:solidFill>
                  <a:schemeClr val="bg1"/>
                </a:solidFill>
              </a:rPr>
              <a:t> Gupta</a:t>
            </a:r>
            <a:endParaRPr sz="1200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</a:rPr>
              <a:t>Xiao </a:t>
            </a:r>
            <a:r>
              <a:rPr lang="en" sz="1200" dirty="0" err="1">
                <a:solidFill>
                  <a:schemeClr val="bg1"/>
                </a:solidFill>
              </a:rPr>
              <a:t>Kuang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4684" y="2846722"/>
            <a:ext cx="5694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</a:rPr>
              <a:t>AN INSPECTION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Google Shape;55;p13"/>
          <p:cNvSpPr txBox="1">
            <a:spLocks/>
          </p:cNvSpPr>
          <p:nvPr/>
        </p:nvSpPr>
        <p:spPr>
          <a:xfrm>
            <a:off x="531742" y="3685029"/>
            <a:ext cx="1509709" cy="10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CA" sz="1400" u="sng" dirty="0" smtClean="0">
                <a:solidFill>
                  <a:schemeClr val="bg1"/>
                </a:solidFill>
              </a:rPr>
              <a:t>MBAN 5120</a:t>
            </a:r>
            <a:endParaRPr lang="en-CA" sz="1400" dirty="0" smtClean="0">
              <a:solidFill>
                <a:schemeClr val="bg1"/>
              </a:solidFill>
            </a:endParaRPr>
          </a:p>
          <a:p>
            <a:pPr marL="0" indent="0"/>
            <a:r>
              <a:rPr lang="en-CA" sz="1200" dirty="0" smtClean="0">
                <a:solidFill>
                  <a:schemeClr val="bg1"/>
                </a:solidFill>
              </a:rPr>
              <a:t>Data Programming &amp;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61925" y="463056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885" y="2988049"/>
            <a:ext cx="7790620" cy="1952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7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61925" y="463056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769" y="3392311"/>
            <a:ext cx="7059774" cy="110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9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t to create problems? Arm the TSA - Los Angeles Times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2" y="0"/>
            <a:ext cx="8395138" cy="529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1130"/>
            <a:ext cx="2682239" cy="5143820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2AAA"/>
                </a:solidFill>
              </a:ln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04115" y="1518437"/>
            <a:ext cx="2677210" cy="2064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 smtClean="0">
                <a:solidFill>
                  <a:schemeClr val="bg1"/>
                </a:solidFill>
              </a:rPr>
              <a:t>Reporting </a:t>
            </a:r>
            <a:br>
              <a:rPr lang="en-CA" sz="3200" b="1" dirty="0" smtClean="0">
                <a:solidFill>
                  <a:schemeClr val="bg1"/>
                </a:solidFill>
              </a:rPr>
            </a:br>
            <a:r>
              <a:rPr lang="en-CA" sz="3200" b="1" dirty="0" smtClean="0">
                <a:solidFill>
                  <a:schemeClr val="bg1"/>
                </a:solidFill>
              </a:rPr>
              <a:t>Results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956397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35770" y="21128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560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207585" y="9619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Date Issues </a:t>
            </a:r>
            <a:endParaRPr sz="3200" b="1" dirty="0">
              <a:solidFill>
                <a:schemeClr val="bg1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699" y="1675829"/>
            <a:ext cx="62007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/>
          <p:nvPr/>
        </p:nvSpPr>
        <p:spPr>
          <a:xfrm>
            <a:off x="4915770" y="3526333"/>
            <a:ext cx="814500" cy="329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35770" y="-2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935268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560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08230" y="4535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Incident Date 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576" y="1128529"/>
            <a:ext cx="4654464" cy="34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5">
            <a:alphaModFix/>
          </a:blip>
          <a:srcRect t="5935"/>
          <a:stretch/>
        </p:blipFill>
        <p:spPr>
          <a:xfrm>
            <a:off x="1351281" y="1128529"/>
            <a:ext cx="1574800" cy="3497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6"/>
          <p:cNvCxnSpPr/>
          <p:nvPr/>
        </p:nvCxnSpPr>
        <p:spPr>
          <a:xfrm rot="10800000" flipH="1">
            <a:off x="3291140" y="1530915"/>
            <a:ext cx="600000" cy="2304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3956523" y="1530915"/>
            <a:ext cx="3921900" cy="1961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Rectangle 7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3577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924191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560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Claim Type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2"/>
          </p:nvPr>
        </p:nvSpPr>
        <p:spPr>
          <a:xfrm>
            <a:off x="2070300" y="4312910"/>
            <a:ext cx="50034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Selected State: NY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t="8983"/>
          <a:stretch/>
        </p:blipFill>
        <p:spPr>
          <a:xfrm>
            <a:off x="2922820" y="1017725"/>
            <a:ext cx="3142700" cy="3208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7"/>
          <p:cNvGrpSpPr/>
          <p:nvPr/>
        </p:nvGrpSpPr>
        <p:grpSpPr>
          <a:xfrm>
            <a:off x="6147060" y="1374375"/>
            <a:ext cx="867900" cy="428700"/>
            <a:chOff x="3932650" y="1425175"/>
            <a:chExt cx="867900" cy="428700"/>
          </a:xfrm>
        </p:grpSpPr>
        <p:sp>
          <p:nvSpPr>
            <p:cNvPr id="165" name="Google Shape;165;p27"/>
            <p:cNvSpPr/>
            <p:nvPr/>
          </p:nvSpPr>
          <p:spPr>
            <a:xfrm>
              <a:off x="3932650" y="1425175"/>
              <a:ext cx="96300" cy="428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4028950" y="1473325"/>
              <a:ext cx="7716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</a:rPr>
                <a:t>96.21%</a:t>
              </a: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7154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919978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6675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699" y="7583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Claim Site 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237" y="1379156"/>
            <a:ext cx="30575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>
            <a:spLocks noGrp="1"/>
          </p:cNvSpPr>
          <p:nvPr>
            <p:ph type="body" idx="2"/>
          </p:nvPr>
        </p:nvSpPr>
        <p:spPr>
          <a:xfrm>
            <a:off x="2070299" y="4132406"/>
            <a:ext cx="50034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Selected State: NY</a:t>
            </a:r>
            <a:endParaRPr sz="1600" dirty="0">
              <a:solidFill>
                <a:schemeClr val="bg1"/>
              </a:solidFill>
            </a:endParaRPr>
          </a:p>
        </p:txBody>
      </p:sp>
      <p:grpSp>
        <p:nvGrpSpPr>
          <p:cNvPr id="174" name="Google Shape;174;p28"/>
          <p:cNvGrpSpPr/>
          <p:nvPr/>
        </p:nvGrpSpPr>
        <p:grpSpPr>
          <a:xfrm>
            <a:off x="6204815" y="2113587"/>
            <a:ext cx="845275" cy="428700"/>
            <a:chOff x="3932650" y="1425175"/>
            <a:chExt cx="845275" cy="428700"/>
          </a:xfrm>
        </p:grpSpPr>
        <p:sp>
          <p:nvSpPr>
            <p:cNvPr id="175" name="Google Shape;175;p28"/>
            <p:cNvSpPr/>
            <p:nvPr/>
          </p:nvSpPr>
          <p:spPr>
            <a:xfrm>
              <a:off x="3932650" y="1425175"/>
              <a:ext cx="96300" cy="428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 txBox="1"/>
            <p:nvPr/>
          </p:nvSpPr>
          <p:spPr>
            <a:xfrm>
              <a:off x="4006325" y="1473325"/>
              <a:ext cx="7716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</a:rPr>
                <a:t>98.87%</a:t>
              </a: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35768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959343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rport security and TSA: what's wrong with it | Fortune"/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" b="10442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Disposition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360" y="1101126"/>
            <a:ext cx="3268895" cy="29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>
            <a:spLocks noGrp="1"/>
          </p:cNvSpPr>
          <p:nvPr>
            <p:ph type="body" idx="2"/>
          </p:nvPr>
        </p:nvSpPr>
        <p:spPr>
          <a:xfrm>
            <a:off x="2070300" y="4139601"/>
            <a:ext cx="50034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Selected State: NY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355" y="1101126"/>
            <a:ext cx="3915745" cy="29550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38285" y="-2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949548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rport security and TSA: what's wrong with it | Fortune"/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980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961940" y="1017725"/>
            <a:ext cx="27159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Close Amount 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940" y="1891580"/>
            <a:ext cx="29337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body" idx="2"/>
          </p:nvPr>
        </p:nvSpPr>
        <p:spPr>
          <a:xfrm>
            <a:off x="4010825" y="4224740"/>
            <a:ext cx="50034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Selected State: NY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825" y="1017725"/>
            <a:ext cx="4137495" cy="32070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35770" y="-2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78305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t to create problems? Arm the TSA - Los Angeles Times"/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2497"/>
          <a:stretch/>
        </p:blipFill>
        <p:spPr bwMode="auto">
          <a:xfrm>
            <a:off x="748862" y="-21130"/>
            <a:ext cx="8395138" cy="51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1130"/>
            <a:ext cx="3119120" cy="5143820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2AAA"/>
                </a:solidFill>
              </a:ln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515" y="1518633"/>
            <a:ext cx="3116605" cy="2064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 dirty="0" smtClean="0">
                <a:solidFill>
                  <a:schemeClr val="bg1"/>
                </a:solidFill>
              </a:rPr>
              <a:t>Recommendations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956397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35770" y="21128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otball player tweets at TSA, claiming mother's ashes spilled ...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664599" y="995257"/>
            <a:ext cx="5420991" cy="839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bg1"/>
                </a:solidFill>
              </a:rPr>
              <a:t>TSA</a:t>
            </a:r>
            <a:r>
              <a:rPr lang="en-CA" b="1" dirty="0" smtClean="0">
                <a:solidFill>
                  <a:schemeClr val="bg1"/>
                </a:solidFill>
              </a:rPr>
              <a:t> Responsibilities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-414025" y="3041500"/>
            <a:ext cx="45861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337340" y="2131525"/>
            <a:ext cx="1170300" cy="1122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875" y="2235525"/>
            <a:ext cx="532300" cy="9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982720" y="2127130"/>
            <a:ext cx="1170300" cy="1122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621810" y="2128397"/>
            <a:ext cx="1170300" cy="1122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501" y="2420829"/>
            <a:ext cx="668998" cy="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4622" y="2447254"/>
            <a:ext cx="964675" cy="4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919325" y="3732800"/>
            <a:ext cx="1870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1.4 million checked baggage daily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636750" y="3732800"/>
            <a:ext cx="1870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5.5 million carry-on items daily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278000" y="3732800"/>
            <a:ext cx="18705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+2 million passengers daily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35770" y="-2"/>
            <a:ext cx="20823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7" y="4933140"/>
            <a:ext cx="9144000" cy="20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560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4215" y="856127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Issues with Raw Data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558800" y="1661228"/>
            <a:ext cx="4287520" cy="206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Inconsistency </a:t>
            </a:r>
            <a:r>
              <a:rPr lang="en" sz="1200" dirty="0" smtClean="0">
                <a:solidFill>
                  <a:schemeClr val="bg1"/>
                </a:solidFill>
              </a:rPr>
              <a:t>in </a:t>
            </a:r>
            <a:r>
              <a:rPr lang="en" sz="1200" b="1" dirty="0" err="1" smtClean="0">
                <a:solidFill>
                  <a:schemeClr val="bg1"/>
                </a:solidFill>
              </a:rPr>
              <a:t>Claim_Numbe</a:t>
            </a:r>
            <a:r>
              <a:rPr lang="en-CA" sz="1200" b="1" dirty="0" smtClean="0">
                <a:solidFill>
                  <a:schemeClr val="bg1"/>
                </a:solidFill>
              </a:rPr>
              <a:t>r</a:t>
            </a:r>
            <a:r>
              <a:rPr lang="en-CA" sz="1200" dirty="0" smtClean="0">
                <a:solidFill>
                  <a:schemeClr val="bg1"/>
                </a:solidFill>
              </a:rPr>
              <a:t> and </a:t>
            </a:r>
            <a:r>
              <a:rPr lang="en" sz="1200" b="1" dirty="0" smtClean="0">
                <a:solidFill>
                  <a:schemeClr val="bg1"/>
                </a:solidFill>
              </a:rPr>
              <a:t>Item_</a:t>
            </a:r>
            <a:r>
              <a:rPr lang="en-CA" sz="1200" b="1" dirty="0" smtClean="0">
                <a:solidFill>
                  <a:schemeClr val="bg1"/>
                </a:solidFill>
              </a:rPr>
              <a:t>C</a:t>
            </a:r>
            <a:r>
              <a:rPr lang="en" sz="1200" b="1" dirty="0" err="1" smtClean="0">
                <a:solidFill>
                  <a:schemeClr val="bg1"/>
                </a:solidFill>
              </a:rPr>
              <a:t>ategory</a:t>
            </a:r>
            <a:r>
              <a:rPr lang="en" sz="1200" b="1" dirty="0" smtClean="0">
                <a:solidFill>
                  <a:schemeClr val="bg1"/>
                </a:solidFill>
              </a:rPr>
              <a:t> </a:t>
            </a:r>
            <a:endParaRPr sz="12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b="1" dirty="0" smtClean="0">
                <a:solidFill>
                  <a:schemeClr val="bg1"/>
                </a:solidFill>
              </a:rPr>
              <a:t>Close_</a:t>
            </a:r>
            <a:r>
              <a:rPr lang="en-CA" sz="1200" b="1" dirty="0" smtClean="0">
                <a:solidFill>
                  <a:schemeClr val="bg1"/>
                </a:solidFill>
              </a:rPr>
              <a:t>A</a:t>
            </a:r>
            <a:r>
              <a:rPr lang="en" sz="1200" b="1" dirty="0" smtClean="0">
                <a:solidFill>
                  <a:schemeClr val="bg1"/>
                </a:solidFill>
              </a:rPr>
              <a:t>mount</a:t>
            </a:r>
            <a:r>
              <a:rPr lang="en" sz="1200" dirty="0" smtClean="0">
                <a:solidFill>
                  <a:schemeClr val="bg1"/>
                </a:solidFill>
              </a:rPr>
              <a:t> </a:t>
            </a:r>
            <a:r>
              <a:rPr lang="en" sz="1200" dirty="0">
                <a:solidFill>
                  <a:schemeClr val="bg1"/>
                </a:solidFill>
              </a:rPr>
              <a:t>is missing in many claims</a:t>
            </a:r>
            <a:endParaRPr sz="1200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Redundant categories for multiple </a:t>
            </a:r>
            <a:r>
              <a:rPr lang="en" sz="1200" dirty="0" smtClean="0">
                <a:solidFill>
                  <a:schemeClr val="bg1"/>
                </a:solidFill>
              </a:rPr>
              <a:t>columns</a:t>
            </a:r>
            <a:endParaRPr lang="en-CA" sz="1200" dirty="0" smtClean="0">
              <a:solidFill>
                <a:schemeClr val="bg1"/>
              </a:solidFill>
            </a:endParaRPr>
          </a:p>
          <a:p>
            <a:pPr marL="457200" indent="-317500">
              <a:lnSpc>
                <a:spcPct val="150000"/>
              </a:lnSpc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Missing values for multiple </a:t>
            </a:r>
            <a:r>
              <a:rPr lang="en" sz="1200" dirty="0" smtClean="0">
                <a:solidFill>
                  <a:schemeClr val="bg1"/>
                </a:solidFill>
              </a:rPr>
              <a:t>columns</a:t>
            </a:r>
            <a:r>
              <a:rPr lang="en-CA" sz="1200" dirty="0" smtClean="0">
                <a:solidFill>
                  <a:schemeClr val="bg1"/>
                </a:solidFill>
              </a:rPr>
              <a:t>:</a:t>
            </a:r>
            <a:r>
              <a:rPr lang="en" sz="1200" dirty="0" smtClean="0">
                <a:solidFill>
                  <a:schemeClr val="bg1"/>
                </a:solidFill>
              </a:rPr>
              <a:t> </a:t>
            </a:r>
            <a:r>
              <a:rPr lang="en" sz="1200" dirty="0" err="1" smtClean="0">
                <a:solidFill>
                  <a:schemeClr val="bg1"/>
                </a:solidFill>
              </a:rPr>
              <a:t>airport_code</a:t>
            </a:r>
            <a:r>
              <a:rPr lang="en" sz="1200" dirty="0" smtClean="0">
                <a:solidFill>
                  <a:schemeClr val="bg1"/>
                </a:solidFill>
              </a:rPr>
              <a:t>,</a:t>
            </a:r>
            <a:r>
              <a:rPr lang="en-CA" sz="1200" dirty="0" smtClean="0">
                <a:solidFill>
                  <a:schemeClr val="bg1"/>
                </a:solidFill>
              </a:rPr>
              <a:t> </a:t>
            </a:r>
            <a:r>
              <a:rPr lang="en" sz="1200" dirty="0" err="1" smtClean="0">
                <a:solidFill>
                  <a:schemeClr val="bg1"/>
                </a:solidFill>
              </a:rPr>
              <a:t>airport_name</a:t>
            </a:r>
            <a:r>
              <a:rPr lang="en" sz="1200" dirty="0" smtClean="0">
                <a:solidFill>
                  <a:schemeClr val="bg1"/>
                </a:solidFill>
              </a:rPr>
              <a:t>,</a:t>
            </a:r>
            <a:r>
              <a:rPr lang="en-CA" sz="1200" dirty="0" smtClean="0">
                <a:solidFill>
                  <a:schemeClr val="bg1"/>
                </a:solidFill>
              </a:rPr>
              <a:t> </a:t>
            </a:r>
            <a:r>
              <a:rPr lang="en" sz="1200" dirty="0" smtClean="0">
                <a:solidFill>
                  <a:schemeClr val="bg1"/>
                </a:solidFill>
              </a:rPr>
              <a:t>state,</a:t>
            </a:r>
            <a:r>
              <a:rPr lang="en-CA" sz="1200" dirty="0" smtClean="0">
                <a:solidFill>
                  <a:schemeClr val="bg1"/>
                </a:solidFill>
              </a:rPr>
              <a:t> </a:t>
            </a:r>
            <a:r>
              <a:rPr lang="en" sz="1200" dirty="0" err="1" smtClean="0">
                <a:solidFill>
                  <a:schemeClr val="bg1"/>
                </a:solidFill>
              </a:rPr>
              <a:t>state_name</a:t>
            </a:r>
            <a:endParaRPr lang="en" sz="1200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6320" y="1724810"/>
            <a:ext cx="34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>
              <a:lnSpc>
                <a:spcPct val="150000"/>
              </a:lnSpc>
              <a:buSzPts val="1400"/>
              <a:buFont typeface="Wingdings" charset="2"/>
              <a:buChar char="Ø"/>
            </a:pPr>
            <a:r>
              <a:rPr lang="en" sz="1200" dirty="0" smtClean="0">
                <a:solidFill>
                  <a:schemeClr val="bg1"/>
                </a:solidFill>
              </a:rPr>
              <a:t>Dates </a:t>
            </a:r>
            <a:r>
              <a:rPr lang="en" sz="1200" dirty="0">
                <a:solidFill>
                  <a:schemeClr val="bg1"/>
                </a:solidFill>
              </a:rPr>
              <a:t>are not formatted</a:t>
            </a:r>
          </a:p>
          <a:p>
            <a:pPr marL="457200" lvl="0" indent="-317500">
              <a:lnSpc>
                <a:spcPct val="150000"/>
              </a:lnSpc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Different </a:t>
            </a:r>
            <a:r>
              <a:rPr lang="en-CA" sz="1200" dirty="0" smtClean="0">
                <a:solidFill>
                  <a:schemeClr val="bg1"/>
                </a:solidFill>
              </a:rPr>
              <a:t>types </a:t>
            </a:r>
            <a:r>
              <a:rPr lang="en" sz="1200" dirty="0" smtClean="0">
                <a:solidFill>
                  <a:schemeClr val="bg1"/>
                </a:solidFill>
              </a:rPr>
              <a:t>of </a:t>
            </a:r>
            <a:r>
              <a:rPr lang="en-CA" sz="1200" b="1" dirty="0" smtClean="0">
                <a:solidFill>
                  <a:schemeClr val="bg1"/>
                </a:solidFill>
              </a:rPr>
              <a:t>D</a:t>
            </a:r>
            <a:r>
              <a:rPr lang="en" sz="1200" b="1" dirty="0" smtClean="0">
                <a:solidFill>
                  <a:schemeClr val="bg1"/>
                </a:solidFill>
              </a:rPr>
              <a:t>ate_</a:t>
            </a:r>
            <a:r>
              <a:rPr lang="en-CA" sz="1200" b="1" dirty="0" smtClean="0">
                <a:solidFill>
                  <a:schemeClr val="bg1"/>
                </a:solidFill>
              </a:rPr>
              <a:t>I</a:t>
            </a:r>
            <a:r>
              <a:rPr lang="en" sz="1200" b="1" dirty="0" err="1" smtClean="0">
                <a:solidFill>
                  <a:schemeClr val="bg1"/>
                </a:solidFill>
              </a:rPr>
              <a:t>ssue</a:t>
            </a:r>
            <a:r>
              <a:rPr lang="en-CA" sz="1200" dirty="0" smtClean="0">
                <a:solidFill>
                  <a:schemeClr val="bg1"/>
                </a:solidFill>
              </a:rPr>
              <a:t>:</a:t>
            </a:r>
            <a:endParaRPr lang="en" sz="1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413087" y="2324974"/>
            <a:ext cx="285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3" indent="-317500">
              <a:buSzPts val="1400"/>
              <a:buChar char="➔"/>
            </a:pPr>
            <a:r>
              <a:rPr lang="en" sz="1200" dirty="0">
                <a:solidFill>
                  <a:schemeClr val="bg1"/>
                </a:solidFill>
              </a:rPr>
              <a:t>Missing dates</a:t>
            </a:r>
          </a:p>
          <a:p>
            <a:pPr marL="457200" lvl="0" indent="-317500">
              <a:buSzPts val="1400"/>
              <a:buChar char="➔"/>
            </a:pPr>
            <a:r>
              <a:rPr lang="en" sz="1200" dirty="0">
                <a:solidFill>
                  <a:schemeClr val="bg1"/>
                </a:solidFill>
              </a:rPr>
              <a:t>Illogical dates</a:t>
            </a:r>
          </a:p>
          <a:p>
            <a:pPr marL="457200" lvl="0" indent="-317500">
              <a:buSzPts val="1400"/>
              <a:buChar char="➔"/>
            </a:pPr>
            <a:r>
              <a:rPr lang="en" sz="1200" dirty="0">
                <a:solidFill>
                  <a:schemeClr val="bg1"/>
                </a:solidFill>
              </a:rPr>
              <a:t>Dates out of proper range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37181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40800" y="-3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https://lh6.googleusercontent.com/HzqwrD8wFYSWAsxZJvAAJws8T5_EY-xtaUyu0TxvcWe3-ImWDIG5_zWbOnM2KsOgd34YXUZd58HsW5nTEpSwzts2bKCNwy4XCEGClvFpbB_hN4kwzw8OyMgaNMO-H9zsEgXbduUsLI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2" y="3482143"/>
            <a:ext cx="2124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s://lh5.googleusercontent.com/Cb6DQ2a-uHorqdZOXc-nv6sNn8qL3t8KK3yd9WUIYEwoNkhcs-Cst5o_-1zX8jFkb52jGDsr0-W6KtHt4byGAU7t5L0LOOlGbFlLW4KPZKD26X8BeuEhUocJO5lAMGh0sMggoLQFp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833" y="3471614"/>
            <a:ext cx="2772531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s://lh3.googleusercontent.com/qOJ9_8PAZQgk2OJT07qrcOepRJ4jqkZtWEyhGHcQCwa1uQaDIxGg_AiLAGibG2kTnBVV0TDQ0-HzpMhip6VczGJJgHeTbIFV1zvAetTe1Fqs-hM0qeekJ6m4NSMnsT-bsJxw52yLAA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/>
          <a:stretch/>
        </p:blipFill>
        <p:spPr bwMode="auto">
          <a:xfrm>
            <a:off x="6051100" y="3525039"/>
            <a:ext cx="2553323" cy="8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560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8;p33"/>
          <p:cNvSpPr txBox="1">
            <a:spLocks noGrp="1"/>
          </p:cNvSpPr>
          <p:nvPr>
            <p:ph type="title" idx="4294967295"/>
          </p:nvPr>
        </p:nvSpPr>
        <p:spPr>
          <a:xfrm>
            <a:off x="307187" y="6477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Standardize Data Entry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4">
            <a:alphaModFix/>
          </a:blip>
          <a:srcRect t="3956" r="-1957" b="-1880"/>
          <a:stretch/>
        </p:blipFill>
        <p:spPr>
          <a:xfrm>
            <a:off x="5233465" y="2571750"/>
            <a:ext cx="3136600" cy="20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40" y="2571750"/>
            <a:ext cx="4256400" cy="20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2610150" y="1239501"/>
            <a:ext cx="4191615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Encourage online claim request</a:t>
            </a:r>
            <a:endParaRPr sz="1200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Send supporting documents digitally</a:t>
            </a:r>
            <a:endParaRPr sz="1200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Automated entry for dates, state and airport details</a:t>
            </a:r>
            <a:endParaRPr sz="1200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Predefined values for </a:t>
            </a:r>
            <a:r>
              <a:rPr lang="en" sz="1200" dirty="0" err="1">
                <a:solidFill>
                  <a:schemeClr val="bg1"/>
                </a:solidFill>
              </a:rPr>
              <a:t>item_category</a:t>
            </a:r>
            <a:endParaRPr sz="1200" dirty="0">
              <a:solidFill>
                <a:schemeClr val="bg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charset="2"/>
              <a:buChar char="Ø"/>
            </a:pPr>
            <a:r>
              <a:rPr lang="en" sz="1200" dirty="0">
                <a:solidFill>
                  <a:schemeClr val="bg1"/>
                </a:solidFill>
              </a:rPr>
              <a:t>Mandatory Fields to fill</a:t>
            </a:r>
            <a:endParaRPr sz="1200" dirty="0">
              <a:solidFill>
                <a:schemeClr val="bg1"/>
              </a:solidFill>
            </a:endParaRP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31257" y="0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937181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4513" y="0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28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Google Shape;216;p34"/>
          <p:cNvSpPr txBox="1">
            <a:spLocks noGrp="1"/>
          </p:cNvSpPr>
          <p:nvPr>
            <p:ph type="title" idx="4294967295"/>
          </p:nvPr>
        </p:nvSpPr>
        <p:spPr>
          <a:xfrm>
            <a:off x="3740375" y="1453308"/>
            <a:ext cx="49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Include </a:t>
            </a:r>
            <a:r>
              <a:rPr lang="en" b="1" i="1" dirty="0">
                <a:solidFill>
                  <a:schemeClr val="bg1"/>
                </a:solidFill>
              </a:rPr>
              <a:t>Close Date </a:t>
            </a:r>
            <a:r>
              <a:rPr lang="en" b="1" dirty="0">
                <a:solidFill>
                  <a:schemeClr val="bg1"/>
                </a:solidFill>
              </a:rPr>
              <a:t>for Claims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t="10056" b="31496"/>
          <a:stretch/>
        </p:blipFill>
        <p:spPr>
          <a:xfrm>
            <a:off x="483154" y="1570448"/>
            <a:ext cx="3215871" cy="187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8" name="Google Shape;218;p34"/>
          <p:cNvSpPr txBox="1">
            <a:spLocks noGrp="1"/>
          </p:cNvSpPr>
          <p:nvPr>
            <p:ph type="body" idx="4294967295"/>
          </p:nvPr>
        </p:nvSpPr>
        <p:spPr>
          <a:xfrm>
            <a:off x="3699025" y="2290475"/>
            <a:ext cx="50034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bg1"/>
                </a:solidFill>
              </a:rPr>
              <a:t>If a claim case is unresolved </a:t>
            </a:r>
            <a:r>
              <a:rPr lang="en" sz="1600" b="1" dirty="0">
                <a:solidFill>
                  <a:schemeClr val="bg1"/>
                </a:solidFill>
              </a:rPr>
              <a:t>6 months</a:t>
            </a:r>
            <a:r>
              <a:rPr lang="en" sz="1600" dirty="0">
                <a:solidFill>
                  <a:schemeClr val="bg1"/>
                </a:solidFill>
              </a:rPr>
              <a:t> after being presented to TSA, passengers </a:t>
            </a:r>
            <a:r>
              <a:rPr lang="en" sz="1600" dirty="0" smtClean="0">
                <a:solidFill>
                  <a:schemeClr val="bg1"/>
                </a:solidFill>
              </a:rPr>
              <a:t>have </a:t>
            </a:r>
            <a:r>
              <a:rPr lang="en" sz="1600" dirty="0">
                <a:solidFill>
                  <a:schemeClr val="bg1"/>
                </a:solidFill>
              </a:rPr>
              <a:t>the right to bring the case to District </a:t>
            </a:r>
            <a:r>
              <a:rPr lang="en" sz="1600" dirty="0" smtClean="0">
                <a:solidFill>
                  <a:schemeClr val="bg1"/>
                </a:solidFill>
              </a:rPr>
              <a:t>Court</a:t>
            </a:r>
            <a:r>
              <a:rPr lang="en-CA" sz="1600" dirty="0" smtClean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6445" y="-2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37181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75" y="-5533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28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Google Shape;223;p35"/>
          <p:cNvSpPr txBox="1">
            <a:spLocks noGrp="1"/>
          </p:cNvSpPr>
          <p:nvPr>
            <p:ph type="title" idx="4294967295"/>
          </p:nvPr>
        </p:nvSpPr>
        <p:spPr>
          <a:xfrm>
            <a:off x="311700" y="731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bg1"/>
                </a:solidFill>
              </a:rPr>
              <a:t>Change Column Name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4294967295"/>
          </p:nvPr>
        </p:nvSpPr>
        <p:spPr>
          <a:xfrm>
            <a:off x="1137905" y="1329570"/>
            <a:ext cx="6868190" cy="55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bg1"/>
                </a:solidFill>
              </a:rPr>
              <a:t>Consider using “</a:t>
            </a:r>
            <a:r>
              <a:rPr lang="en" sz="1200" b="1" dirty="0" err="1">
                <a:solidFill>
                  <a:schemeClr val="bg1"/>
                </a:solidFill>
              </a:rPr>
              <a:t>StateName_and_Territories</a:t>
            </a:r>
            <a:r>
              <a:rPr lang="en" sz="1200" dirty="0">
                <a:solidFill>
                  <a:schemeClr val="bg1"/>
                </a:solidFill>
              </a:rPr>
              <a:t>” as columns name to avoid confusion 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630" y="2243225"/>
            <a:ext cx="21526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890" y="1881275"/>
            <a:ext cx="27336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3577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75" y="-5533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35268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28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759728" y="356371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1"/>
                </a:solidFill>
              </a:rPr>
              <a:t>Liability Insurance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28" y="979521"/>
            <a:ext cx="5234347" cy="375692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6067467" y="1176737"/>
            <a:ext cx="2731800" cy="11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The claim site of Checked Baggage has the highest close amount and claim numbers</a:t>
            </a:r>
            <a:endParaRPr dirty="0">
              <a:solidFill>
                <a:schemeClr val="bg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6067467" y="3123279"/>
            <a:ext cx="2731800" cy="140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Among claims of Checked Baggage, Passenger Property Loss and Property Damage constitute the majority.</a:t>
            </a:r>
            <a:endParaRPr dirty="0">
              <a:solidFill>
                <a:schemeClr val="bg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35770" y="0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75" y="-5533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41324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28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1572600" y="768894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</a:rPr>
              <a:t>Benefits 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1204210" y="3590900"/>
            <a:ext cx="2844300" cy="11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Data Quality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Streamline Data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Shorter Processing Time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4914990" y="3590900"/>
            <a:ext cx="2794800" cy="12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Lower Close Amount</a:t>
            </a:r>
            <a:endParaRPr dirty="0" smtClean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78000" y="1703845"/>
            <a:ext cx="1696720" cy="1667225"/>
          </a:xfrm>
          <a:prstGeom prst="ellipse">
            <a:avLst/>
          </a:prstGeom>
          <a:solidFill>
            <a:schemeClr val="bg1"/>
          </a:solidFill>
          <a:ln>
            <a:solidFill>
              <a:srgbClr val="024E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350" y="1923675"/>
            <a:ext cx="1187050" cy="11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Oval 14"/>
          <p:cNvSpPr/>
          <p:nvPr/>
        </p:nvSpPr>
        <p:spPr>
          <a:xfrm>
            <a:off x="5464030" y="1703845"/>
            <a:ext cx="1696720" cy="1667225"/>
          </a:xfrm>
          <a:prstGeom prst="ellipse">
            <a:avLst/>
          </a:prstGeom>
          <a:solidFill>
            <a:schemeClr val="bg1"/>
          </a:solidFill>
          <a:ln>
            <a:solidFill>
              <a:srgbClr val="024E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865" y="1943932"/>
            <a:ext cx="1187050" cy="11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419850" y="1397263"/>
            <a:ext cx="83043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Of Recommendations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32940" y="0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4935267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988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partment of Homeland Security raises concerns of racial ...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1422630" y="226746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b="1" dirty="0" smtClean="0">
                <a:solidFill>
                  <a:schemeClr val="bg1"/>
                </a:solidFill>
              </a:rPr>
              <a:t>Q &amp; A Session</a:t>
            </a:r>
            <a:endParaRPr lang="en-CA" sz="4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t to create problems? Arm the TSA - Los Angeles Times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2" y="0"/>
            <a:ext cx="8395138" cy="529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701566" y="-320"/>
            <a:ext cx="5478517" cy="514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48862" y="361355"/>
            <a:ext cx="35084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24EA0"/>
                </a:solidFill>
              </a:rPr>
              <a:t>Data </a:t>
            </a:r>
            <a:r>
              <a:rPr lang="en" sz="3200" b="1" dirty="0" smtClean="0">
                <a:solidFill>
                  <a:srgbClr val="024EA0"/>
                </a:solidFill>
              </a:rPr>
              <a:t>Processing</a:t>
            </a:r>
            <a:endParaRPr sz="3200" b="1" dirty="0">
              <a:solidFill>
                <a:srgbClr val="024EA0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57092" y="964157"/>
            <a:ext cx="3053201" cy="107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024EA0"/>
                </a:solidFill>
              </a:rPr>
              <a:t>Extract, Transform, Load machine </a:t>
            </a:r>
            <a:endParaRPr sz="1800" i="1" dirty="0">
              <a:solidFill>
                <a:srgbClr val="024EA0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60" y="3621335"/>
            <a:ext cx="3269860" cy="990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339" y="2042928"/>
            <a:ext cx="1296824" cy="12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-2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956397"/>
            <a:ext cx="9144000" cy="208232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35770" y="21128"/>
            <a:ext cx="208230" cy="5143501"/>
          </a:xfrm>
          <a:prstGeom prst="rect">
            <a:avLst/>
          </a:prstGeom>
          <a:solidFill>
            <a:srgbClr val="024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2613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lternate Process 14"/>
          <p:cNvSpPr/>
          <p:nvPr/>
        </p:nvSpPr>
        <p:spPr>
          <a:xfrm>
            <a:off x="3779518" y="1608197"/>
            <a:ext cx="1604035" cy="768096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61925" y="463056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61925" y="1666491"/>
            <a:ext cx="667512" cy="630936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1925" y="1824225"/>
            <a:ext cx="676656" cy="31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38581" y="1922522"/>
            <a:ext cx="512064" cy="1051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559789" y="1597911"/>
            <a:ext cx="1604035" cy="768096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2854" y="1693923"/>
            <a:ext cx="1517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Create a library and import the TSA Claims Data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3273" y="1693923"/>
            <a:ext cx="1517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Data Exploration and Finding Issues for Analysis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Alternate Process 15"/>
          <p:cNvSpPr/>
          <p:nvPr/>
        </p:nvSpPr>
        <p:spPr>
          <a:xfrm>
            <a:off x="5999247" y="1597911"/>
            <a:ext cx="1604035" cy="768096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lternate Process 16"/>
          <p:cNvSpPr/>
          <p:nvPr/>
        </p:nvSpPr>
        <p:spPr>
          <a:xfrm>
            <a:off x="5999246" y="3104729"/>
            <a:ext cx="1604035" cy="768096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lternate Process 17"/>
          <p:cNvSpPr/>
          <p:nvPr/>
        </p:nvSpPr>
        <p:spPr>
          <a:xfrm>
            <a:off x="3779518" y="3104729"/>
            <a:ext cx="1604035" cy="768096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lternate Process 18"/>
          <p:cNvSpPr/>
          <p:nvPr/>
        </p:nvSpPr>
        <p:spPr>
          <a:xfrm>
            <a:off x="1602854" y="3104729"/>
            <a:ext cx="1604035" cy="768096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46546" y="1675017"/>
            <a:ext cx="1517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5920" y="3188695"/>
            <a:ext cx="1517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Missing Values Replacement in Dataset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2583" y="3273333"/>
            <a:ext cx="1517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</a:rPr>
              <a:t>Categorizing Data Issues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1855" y="3188695"/>
            <a:ext cx="1517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Sorting by </a:t>
            </a:r>
            <a:r>
              <a:rPr lang="en-US" sz="11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1100" dirty="0" smtClean="0">
                <a:solidFill>
                  <a:schemeClr val="bg1"/>
                </a:solidFill>
              </a:rPr>
              <a:t> and Exporting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7622368" y="3436198"/>
            <a:ext cx="512064" cy="1051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224388" y="1922522"/>
            <a:ext cx="512064" cy="1051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456186" y="1920236"/>
            <a:ext cx="512064" cy="1051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3257911" y="3488773"/>
            <a:ext cx="512064" cy="1051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456186" y="3486487"/>
            <a:ext cx="512064" cy="1051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34432" y="3171019"/>
            <a:ext cx="667512" cy="63093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24107" y="3328753"/>
            <a:ext cx="676656" cy="315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Process 38"/>
          <p:cNvSpPr/>
          <p:nvPr/>
        </p:nvSpPr>
        <p:spPr>
          <a:xfrm>
            <a:off x="6801263" y="2376293"/>
            <a:ext cx="45719" cy="33947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337619" y="2716987"/>
            <a:ext cx="4509363" cy="47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2283270" y="2715768"/>
            <a:ext cx="108697" cy="30175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60769" y="472751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9" name="Rectangle 4098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oogle Shape;91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61024" y="3247916"/>
            <a:ext cx="6536822" cy="11922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60875" y="451691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141" y="2854552"/>
            <a:ext cx="4028516" cy="193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009" y="2824688"/>
            <a:ext cx="1802443" cy="1969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5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51831" y="463231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46" y="2772037"/>
            <a:ext cx="6766049" cy="2325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8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61925" y="463056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oogle Shape;113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0437" y="3187154"/>
            <a:ext cx="8365515" cy="1274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8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rport security and TSA: what's wrong with it | Fortune"/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" y="0"/>
            <a:ext cx="9144000" cy="60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61925" y="463056"/>
            <a:ext cx="8124850" cy="361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n>
                  <a:solidFill>
                    <a:srgbClr val="002AAA"/>
                  </a:solidFill>
                </a:ln>
                <a:solidFill>
                  <a:schemeClr val="bg1"/>
                </a:solidFill>
              </a:rPr>
              <a:t>Data Cleaning Process</a:t>
            </a:r>
            <a:endParaRPr b="1" dirty="0">
              <a:ln>
                <a:solidFill>
                  <a:srgbClr val="002AA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006419" y="1151278"/>
            <a:ext cx="410312" cy="388566"/>
          </a:xfrm>
          <a:prstGeom prst="ellipse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1218" y="1227631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Start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5563" y="1328977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lternate Process 59"/>
          <p:cNvSpPr/>
          <p:nvPr/>
        </p:nvSpPr>
        <p:spPr>
          <a:xfrm>
            <a:off x="3880747" y="1082678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lternate Process 7"/>
          <p:cNvSpPr/>
          <p:nvPr/>
        </p:nvSpPr>
        <p:spPr>
          <a:xfrm>
            <a:off x="1861962" y="1083561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043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library and import the TSA Claims Data</a:t>
            </a:r>
            <a:endParaRPr lang="en-US" sz="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Alternate Process 63"/>
          <p:cNvSpPr/>
          <p:nvPr/>
        </p:nvSpPr>
        <p:spPr>
          <a:xfrm>
            <a:off x="5896847" y="1093877"/>
            <a:ext cx="1288186" cy="536552"/>
          </a:xfrm>
          <a:prstGeom prst="flowChartAlternateProcess">
            <a:avLst/>
          </a:prstGeom>
          <a:solidFill>
            <a:srgbClr val="024E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65888" y="1120121"/>
            <a:ext cx="151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Data Exploration and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Finding Issues for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68822" y="1185310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Column Attributes and Structure of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Alternate Process 61"/>
          <p:cNvSpPr/>
          <p:nvPr/>
        </p:nvSpPr>
        <p:spPr>
          <a:xfrm>
            <a:off x="3863702" y="194588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lternate Process 60"/>
          <p:cNvSpPr/>
          <p:nvPr/>
        </p:nvSpPr>
        <p:spPr>
          <a:xfrm>
            <a:off x="1838120" y="1957318"/>
            <a:ext cx="1288186" cy="536552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138" y="2050228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Missing Values 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Replacement in Dataset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4348" y="2114859"/>
            <a:ext cx="1517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Categorizing Data Issues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3" name="Alternate Process 62"/>
          <p:cNvSpPr/>
          <p:nvPr/>
        </p:nvSpPr>
        <p:spPr>
          <a:xfrm>
            <a:off x="5883681" y="1936648"/>
            <a:ext cx="1288186" cy="536552"/>
          </a:xfrm>
          <a:prstGeom prst="flowChartAlternateProcess">
            <a:avLst/>
          </a:prstGeom>
          <a:solidFill>
            <a:srgbClr val="0057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79548" y="2042757"/>
            <a:ext cx="151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Sorting by </a:t>
            </a:r>
            <a:r>
              <a:rPr lang="en-US" sz="800" b="1" dirty="0" err="1" smtClean="0">
                <a:solidFill>
                  <a:schemeClr val="bg1"/>
                </a:solidFill>
              </a:rPr>
              <a:t>Incident_Date</a:t>
            </a:r>
            <a:r>
              <a:rPr lang="en-US" sz="800" dirty="0" smtClean="0">
                <a:solidFill>
                  <a:schemeClr val="bg1"/>
                </a:solidFill>
              </a:rPr>
              <a:t> and Exporting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7625126" y="2002362"/>
            <a:ext cx="410312" cy="38856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91887" y="2088923"/>
            <a:ext cx="676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End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3201057" y="1328977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5210763" y="131142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>
            <a:off x="3172877" y="219664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5195657" y="2189175"/>
            <a:ext cx="644254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7185033" y="2182064"/>
            <a:ext cx="39432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515639" y="1645106"/>
            <a:ext cx="45719" cy="9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Process 4095"/>
          <p:cNvSpPr/>
          <p:nvPr/>
        </p:nvSpPr>
        <p:spPr>
          <a:xfrm>
            <a:off x="2467155" y="1749708"/>
            <a:ext cx="4094203" cy="324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Down Arrow 4096"/>
          <p:cNvSpPr/>
          <p:nvPr/>
        </p:nvSpPr>
        <p:spPr>
          <a:xfrm flipH="1">
            <a:off x="2421436" y="1750255"/>
            <a:ext cx="45719" cy="14295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2773680"/>
            <a:ext cx="9195195" cy="2369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82" y="3089147"/>
            <a:ext cx="3728346" cy="153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915" y="3089451"/>
            <a:ext cx="3373318" cy="1647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0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889</Words>
  <Application>Microsoft Macintosh PowerPoint</Application>
  <PresentationFormat>On-screen Show (16:9)</PresentationFormat>
  <Paragraphs>176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Wingdings</vt:lpstr>
      <vt:lpstr>Arial</vt:lpstr>
      <vt:lpstr>Simple Light</vt:lpstr>
      <vt:lpstr>TSA CLAIMS DATA </vt:lpstr>
      <vt:lpstr>TSA Responsibilities</vt:lpstr>
      <vt:lpstr>Data Processing</vt:lpstr>
      <vt:lpstr>Data Cleaning Process</vt:lpstr>
      <vt:lpstr>Data Cleaning Process</vt:lpstr>
      <vt:lpstr>Data Cleaning Process</vt:lpstr>
      <vt:lpstr>Data Cleaning Process</vt:lpstr>
      <vt:lpstr>Data Cleaning Process</vt:lpstr>
      <vt:lpstr>Data Cleaning Process</vt:lpstr>
      <vt:lpstr>Data Cleaning Process</vt:lpstr>
      <vt:lpstr>Data Cleaning Process</vt:lpstr>
      <vt:lpstr>Reporting  Results</vt:lpstr>
      <vt:lpstr>Date Issues </vt:lpstr>
      <vt:lpstr>Incident Date </vt:lpstr>
      <vt:lpstr>Claim Type </vt:lpstr>
      <vt:lpstr>Claim Site </vt:lpstr>
      <vt:lpstr>Disposition</vt:lpstr>
      <vt:lpstr>Close Amount </vt:lpstr>
      <vt:lpstr>Recommendations</vt:lpstr>
      <vt:lpstr>Issues with Raw Data</vt:lpstr>
      <vt:lpstr>Standardize Data Entry</vt:lpstr>
      <vt:lpstr>Include Close Date for Claims</vt:lpstr>
      <vt:lpstr>Change Column Name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MBAN 5120 Midterm Group 4</dc:title>
  <cp:lastModifiedBy>Patricia Afable</cp:lastModifiedBy>
  <cp:revision>21</cp:revision>
  <dcterms:modified xsi:type="dcterms:W3CDTF">2020-06-14T18:44:27Z</dcterms:modified>
</cp:coreProperties>
</file>